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8" r:id="rId4"/>
    <p:sldId id="275" r:id="rId5"/>
    <p:sldId id="265" r:id="rId6"/>
    <p:sldId id="271" r:id="rId7"/>
    <p:sldId id="266" r:id="rId8"/>
    <p:sldId id="268" r:id="rId9"/>
    <p:sldId id="269" r:id="rId10"/>
    <p:sldId id="270" r:id="rId11"/>
    <p:sldId id="272" r:id="rId12"/>
    <p:sldId id="276" r:id="rId13"/>
    <p:sldId id="277" r:id="rId14"/>
    <p:sldId id="25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9" autoAdjust="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EB2E-80CE-4700-BFDE-351C43DADCE5}" type="datetimeFigureOut">
              <a:rPr lang="fr-FR" smtClean="0"/>
              <a:pPr/>
              <a:t>11/11/2016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299B-2AFB-4F77-89F8-58A9BB334C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05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299B-2AFB-4F77-89F8-58A9BB334C5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81FF-0BCF-432F-8609-2E87E3F53083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EEB0-FC17-402F-A5F8-C3341A3006F2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6E9A-CA5A-48B2-AB2D-01947C3A6960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4AB2-2C91-4A8C-B6E7-8CEACF8F493F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AE6D-B440-43FF-83C4-23C5D226E7C9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6FC5-008E-49D5-946F-B790F3F7517B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5250-BBA3-4136-9402-62D1531303DB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5FA3-10D9-4512-96FB-740C2F2FDA58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E780-AB78-44F0-A9DA-680E2D2FE2B9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6DA7-26CC-4CFD-BC51-9415A7E9028B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FFDB-B6B1-4E1D-8EC4-F4B5266DD29E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1AAB24-E30C-4205-BFD8-D3341BE20629}" type="datetime1">
              <a:rPr lang="fr-FR" smtClean="0"/>
              <a:pPr/>
              <a:t>11/11/2016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C0E748-2EF5-4329-A0F4-ABB5F8F7BA9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contact@gradisca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76728"/>
          </a:xfrm>
        </p:spPr>
        <p:txBody>
          <a:bodyPr>
            <a:normAutofit lnSpcReduction="10000"/>
          </a:bodyPr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Pour la </a:t>
            </a:r>
            <a:r>
              <a:rPr lang="fr-FR" dirty="0"/>
              <a:t>Semaine Européenne p</a:t>
            </a:r>
            <a:r>
              <a:rPr lang="fr-FR" dirty="0" smtClean="0"/>
              <a:t>our l’Emploi des Personnes Handicapées 2016</a:t>
            </a:r>
          </a:p>
          <a:p>
            <a:pPr algn="ctr"/>
            <a:r>
              <a:rPr lang="fr-FR" dirty="0"/>
              <a:t>l</a:t>
            </a:r>
            <a:r>
              <a:rPr lang="fr-FR" dirty="0" smtClean="0"/>
              <a:t>e collectif d’artistes GRADISCA vous propose </a:t>
            </a:r>
          </a:p>
          <a:p>
            <a:pPr algn="ctr"/>
            <a:r>
              <a:rPr lang="fr-FR" dirty="0" smtClean="0"/>
              <a:t>d’aller à la rencontre du talent &amp; de l’émotion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pic>
        <p:nvPicPr>
          <p:cNvPr id="1026" name="Picture 2" descr="C:\Users\ALINEA CONSEIL\Dropbox (ALINEA CONSEIL)\16- COMMUNICATION CG\logo SEEPH 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775200" cy="26543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78" y="1052736"/>
            <a:ext cx="1368152" cy="112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Exposition de figurines… en farine de maïs par Liliane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Gueit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LINEA CONSEIL\Dropbox (ALINEA CONSEIL)\16- COMMUNICATION CG\GRADISCA\image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1944215" cy="1362785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pic>
        <p:nvPicPr>
          <p:cNvPr id="8" name="Image 7" descr="C:\Users\Georges\AppData\Local\Microsoft\Windows\INetCache\Content.Word\20141123_1428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5328592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1982" y="980728"/>
            <a:ext cx="6406362" cy="121500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Témoignage de l’écrivain Christophe </a:t>
            </a:r>
            <a:r>
              <a:rPr lang="fr-FR" dirty="0" err="1" smtClean="0">
                <a:solidFill>
                  <a:srgbClr val="002060"/>
                </a:solidFill>
              </a:rPr>
              <a:t>Corbet</a:t>
            </a:r>
            <a:r>
              <a:rPr lang="fr-FR" dirty="0" smtClean="0">
                <a:solidFill>
                  <a:srgbClr val="002060"/>
                </a:solidFill>
              </a:rPr>
              <a:t> * 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LINEA CONSEIL\Dropbox (ALINEA CONSEIL)\16- COMMUNICATION CG\GRADISCA\1b5d2038de25b5e9c7cdf4975efb3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97088"/>
            <a:ext cx="4572000" cy="304800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156176" y="3717032"/>
            <a:ext cx="230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Son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dernier livre </a:t>
            </a: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«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le défi à la vie »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 été écrit en trois ans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grâce à des…micromouvements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et de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…l’infrarouge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</a:rPr>
              <a:t>Exposition de photos « HANDICAP » </a:t>
            </a:r>
            <a:br>
              <a:rPr lang="fr-FR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</a:rPr>
              <a:t>de Pierre </a:t>
            </a:r>
            <a:r>
              <a:rPr lang="fr-FR" sz="4400" dirty="0" err="1" smtClean="0">
                <a:solidFill>
                  <a:schemeClr val="accent1">
                    <a:lumMod val="50000"/>
                  </a:schemeClr>
                </a:solidFill>
              </a:rPr>
              <a:t>Esteffe</a:t>
            </a:r>
            <a:r>
              <a:rPr lang="fr-FR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074" name="Picture 2" descr="D:\Users\Georges\Desktop\Expo HANDICAP et GRADISCA de Pierre ESTEFFE\Handicap photos\090317_MG_2122 cop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051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Georges\Desktop\Expo HANDICAP et GRADISCA de Pierre ESTEFFE\Handicap photos\080608_O1N0083 c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46224"/>
            <a:ext cx="2261380" cy="150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D:\Users\Georges\Desktop\Expo HANDICAP et GRADISCA de Pierre ESTEFFE\Handicap photos\110628_MG_35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201622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D:\Users\Georges\Desktop\Expo HANDICAP et GRADISCA de Pierre ESTEFFE\Handicap photos\141123_MG_3139mul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4872"/>
            <a:ext cx="1944216" cy="12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Georges\Desktop\Expo HANDICAP et GRADISCA de Pierre ESTEFFE\Handicap photos\141123_MG_29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D:\Users\Georges\Desktop\Expo HANDICAP et GRADISCA de Pierre ESTEFFE\Handicap photos\120622_IMG_61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243" y="3356992"/>
            <a:ext cx="2232248" cy="185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 descr="D:\Users\Georges\Desktop\Expo HANDICAP et GRADISCA de Pierre ESTEFFE\Handicap photos\130623_MG_4993 cop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7708" y="1664763"/>
            <a:ext cx="2152594" cy="14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Users\Georges\Desktop\Expo HANDICAP et GRADISCA de Pierre ESTEFFE\Handicap photos\130628_MG_5080 cop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2592288" cy="172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Users\Georges\Desktop\Expo HANDICAP et GRADISCA de Pierre ESTEFFE\Handicap photos\141123_MG_30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017" y="4422986"/>
            <a:ext cx="2069976" cy="13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Users\Georges\Desktop\Expo HANDICAP et GRADISCA de Pierre ESTEFFE\Handicap photos\140604_MG_5551 copi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979" y="4310481"/>
            <a:ext cx="1384063" cy="20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78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7920880" cy="43204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Nos références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&amp; Partenaires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62" y="1482442"/>
            <a:ext cx="1576566" cy="2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952" y="1528860"/>
            <a:ext cx="2313702" cy="198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724216"/>
            <a:ext cx="2628292" cy="139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62" y="3561168"/>
            <a:ext cx="2440662" cy="138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6245" y="3753924"/>
            <a:ext cx="1645430" cy="74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2654" y="3719438"/>
            <a:ext cx="1807840" cy="88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25813"/>
            <a:ext cx="1607460" cy="107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5018478"/>
            <a:ext cx="2428309" cy="72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553" y="5018478"/>
            <a:ext cx="2497021" cy="72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881871" cy="9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402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Nous contacter :</a:t>
            </a:r>
            <a:b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200" dirty="0" smtClean="0"/>
              <a:t>Georges Nikolaidis, Directeur  artistique. </a:t>
            </a:r>
          </a:p>
          <a:p>
            <a:pPr marL="0" indent="0">
              <a:buNone/>
            </a:pPr>
            <a:r>
              <a:rPr lang="fr-FR" sz="2200" b="1" dirty="0" smtClean="0"/>
              <a:t>    Téléphone: </a:t>
            </a:r>
            <a:r>
              <a:rPr lang="fr-FR" sz="2200" dirty="0" smtClean="0"/>
              <a:t>06 88 89 92 99</a:t>
            </a:r>
          </a:p>
          <a:p>
            <a:endParaRPr lang="fr-FR" dirty="0" smtClean="0"/>
          </a:p>
          <a:p>
            <a:r>
              <a:rPr lang="fr-FR" sz="2200" b="1" dirty="0" smtClean="0"/>
              <a:t>Adresse: </a:t>
            </a:r>
            <a:r>
              <a:rPr lang="fr-FR" sz="2200" dirty="0" smtClean="0"/>
              <a:t>GRADISCA,</a:t>
            </a:r>
            <a:br>
              <a:rPr lang="fr-FR" sz="2200" dirty="0" smtClean="0"/>
            </a:br>
            <a:r>
              <a:rPr lang="fr-FR" sz="2200" dirty="0" smtClean="0"/>
              <a:t>7 rue </a:t>
            </a:r>
            <a:r>
              <a:rPr lang="fr-FR" sz="2200" dirty="0" err="1" smtClean="0"/>
              <a:t>Labourbe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91600 Savigny sur Orge :  </a:t>
            </a:r>
            <a:r>
              <a:rPr lang="fr-FR" sz="2200" b="1" dirty="0" smtClean="0"/>
              <a:t>Email: </a:t>
            </a:r>
            <a:r>
              <a:rPr lang="fr-FR" sz="22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contact@gradisca.fr</a:t>
            </a:r>
            <a:endParaRPr lang="fr-FR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Picture 2" descr="C:\Users\Chantal Gérard\Dropbox (ALINEA CONSEIL)\16- COMMUNICATION CG\GRADISCA\image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7848872" cy="1872208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pic>
        <p:nvPicPr>
          <p:cNvPr id="2050" name="Picture 2" descr="C:\Users\ALINEA CONSEIL\Dropbox (ALINEA CONSEIL)\16- COMMUNICATION CG\LOGO LINKED 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01208"/>
            <a:ext cx="923925" cy="100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710952"/>
          </a:xfrm>
        </p:spPr>
        <p:txBody>
          <a:bodyPr>
            <a:normAutofit fontScale="90000"/>
          </a:bodyPr>
          <a:lstStyle/>
          <a:p>
            <a:r>
              <a:rPr lang="fr-FR" sz="4500" dirty="0" smtClean="0">
                <a:solidFill>
                  <a:schemeClr val="accent1">
                    <a:lumMod val="50000"/>
                  </a:schemeClr>
                </a:solidFill>
              </a:rPr>
              <a:t>Qui sommes nous ? </a:t>
            </a:r>
            <a:endParaRPr lang="fr-FR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ALINEA CONSEIL\Dropbox (ALINEA CONSEIL)\16- COMMUNICATION CG\GRADISCA\canva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340768"/>
            <a:ext cx="7093573" cy="4965501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  </a:t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Nos valeurs &amp; notre engagement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fr-FR" sz="3100" b="1" dirty="0" smtClean="0">
                <a:solidFill>
                  <a:srgbClr val="FF6600"/>
                </a:solidFill>
              </a:rPr>
              <a:t>Art &amp; Culture</a:t>
            </a:r>
            <a:r>
              <a:rPr lang="fr-FR" sz="3100" dirty="0" smtClean="0">
                <a:solidFill>
                  <a:srgbClr val="FF6600"/>
                </a:solidFill>
              </a:rPr>
              <a:t> </a:t>
            </a:r>
            <a:r>
              <a:rPr lang="fr-FR" sz="3100" dirty="0" smtClean="0"/>
              <a:t>: Racine essentielle à l'éducation, la solidarité et à l'humanisme </a:t>
            </a:r>
          </a:p>
          <a:p>
            <a:endParaRPr lang="fr-FR" sz="3100" dirty="0" smtClean="0"/>
          </a:p>
          <a:p>
            <a:r>
              <a:rPr lang="fr-FR" sz="3100" b="1" dirty="0" smtClean="0">
                <a:solidFill>
                  <a:srgbClr val="FF6600"/>
                </a:solidFill>
              </a:rPr>
              <a:t>Solidarité</a:t>
            </a:r>
            <a:r>
              <a:rPr lang="fr-FR" sz="3100" dirty="0" smtClean="0"/>
              <a:t> : Interaction entre "valides" et "différemment valides" </a:t>
            </a:r>
          </a:p>
          <a:p>
            <a:endParaRPr lang="fr-FR" sz="3100" dirty="0" smtClean="0"/>
          </a:p>
          <a:p>
            <a:r>
              <a:rPr lang="fr-FR" sz="3100" b="1" dirty="0" smtClean="0">
                <a:solidFill>
                  <a:srgbClr val="FF6600"/>
                </a:solidFill>
              </a:rPr>
              <a:t>Humanisme</a:t>
            </a:r>
            <a:r>
              <a:rPr lang="fr-FR" sz="3100" dirty="0" smtClean="0"/>
              <a:t> : Investissement personnel envers toute personne dans la difficulté ou le besoin (enfants malades, personnes âgées, ou en situation de handicap) </a:t>
            </a:r>
          </a:p>
          <a:p>
            <a:endParaRPr lang="fr-FR" sz="3100" dirty="0" smtClean="0"/>
          </a:p>
          <a:p>
            <a:r>
              <a:rPr lang="fr-FR" sz="3100" b="1" dirty="0" smtClean="0">
                <a:solidFill>
                  <a:srgbClr val="FF6600"/>
                </a:solidFill>
              </a:rPr>
              <a:t>Mixité </a:t>
            </a:r>
            <a:r>
              <a:rPr lang="fr-FR" sz="3100" dirty="0" smtClean="0"/>
              <a:t>: Déontologie assurant la non-discrimination et l'accessibilité à la Culture « pour tous » et « par tous » </a:t>
            </a:r>
          </a:p>
          <a:p>
            <a:endParaRPr lang="fr-FR" sz="3100" dirty="0" smtClean="0"/>
          </a:p>
          <a:p>
            <a:r>
              <a:rPr lang="fr-FR" sz="3100" b="1" dirty="0" smtClean="0">
                <a:solidFill>
                  <a:srgbClr val="FF6600"/>
                </a:solidFill>
              </a:rPr>
              <a:t>Diversité</a:t>
            </a:r>
            <a:r>
              <a:rPr lang="fr-FR" sz="3100" dirty="0" smtClean="0"/>
              <a:t> : Eventail d'artistes, de disciplines, de styles, de réflexions et de répertoires </a:t>
            </a:r>
          </a:p>
          <a:p>
            <a:endParaRPr lang="fr-FR" sz="3100" dirty="0" smtClean="0"/>
          </a:p>
          <a:p>
            <a:r>
              <a:rPr lang="fr-FR" sz="3100" b="1" dirty="0" smtClean="0">
                <a:solidFill>
                  <a:srgbClr val="FF6600"/>
                </a:solidFill>
              </a:rPr>
              <a:t>Partage </a:t>
            </a:r>
            <a:r>
              <a:rPr lang="fr-FR" sz="3100" dirty="0" smtClean="0"/>
              <a:t>: Echanges et écoute de l'autre en milieux scolaire, hospitalier, carcéral, institution de personnes handicapées et âgées,  comité d'entreprises, et université…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24712"/>
          </a:xfrm>
        </p:spPr>
        <p:txBody>
          <a:bodyPr/>
          <a:lstStyle/>
          <a:p>
            <a:r>
              <a:rPr lang="fr-FR" sz="4500" dirty="0" smtClean="0">
                <a:solidFill>
                  <a:srgbClr val="002060"/>
                </a:solidFill>
              </a:rPr>
              <a:t>  </a:t>
            </a:r>
            <a:r>
              <a:rPr lang="fr-FR" sz="4500" dirty="0" smtClean="0">
                <a:solidFill>
                  <a:schemeClr val="accent1">
                    <a:lumMod val="50000"/>
                  </a:schemeClr>
                </a:solidFill>
              </a:rPr>
              <a:t>Nos messages </a:t>
            </a:r>
            <a:r>
              <a:rPr lang="fr-FR" sz="4500" dirty="0" smtClean="0">
                <a:solidFill>
                  <a:srgbClr val="002060"/>
                </a:solidFill>
              </a:rPr>
              <a:t>:</a:t>
            </a:r>
            <a:endParaRPr lang="fr-FR" sz="45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Sensibiliser</a:t>
            </a:r>
            <a:r>
              <a:rPr lang="fr-FR" sz="2400" dirty="0" smtClean="0"/>
              <a:t> l’ensemble de vos collaborateurs et partenaires au bout d’une séance conviviale, ludique et riche en messages et échanges.</a:t>
            </a:r>
          </a:p>
          <a:p>
            <a:pPr lvl="0"/>
            <a:r>
              <a:rPr lang="fr-FR" sz="2400" dirty="0" smtClean="0"/>
              <a:t>Faire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prendre conscience </a:t>
            </a:r>
            <a:r>
              <a:rPr lang="fr-FR" sz="2400" dirty="0" smtClean="0"/>
              <a:t>de notions de la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« validité relative »</a:t>
            </a:r>
            <a:r>
              <a:rPr lang="fr-FR" sz="2400" dirty="0" smtClean="0"/>
              <a:t>, de l’enrichissement mutuel quand on fait travailler ensemble des gens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« valides et différemment valides », </a:t>
            </a:r>
            <a:r>
              <a:rPr lang="fr-FR" sz="2400" dirty="0" smtClean="0"/>
              <a:t>de la force de la mixité et de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l’engagement solidaire</a:t>
            </a:r>
            <a:r>
              <a:rPr lang="fr-FR" sz="2400" dirty="0" smtClean="0"/>
              <a:t>.</a:t>
            </a:r>
          </a:p>
          <a:p>
            <a:pPr lvl="0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Favoriser </a:t>
            </a:r>
            <a:r>
              <a:rPr lang="fr-FR" sz="2400" dirty="0" smtClean="0"/>
              <a:t>l’insertion sociale et professionnelle des personnes en situations de handicap ou d’isolement.</a:t>
            </a:r>
          </a:p>
          <a:p>
            <a:pPr lvl="0">
              <a:buNone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INEA CONSEIL\Dropbox (ALINEA CONSEIL)\16- COMMUNICATION CG\GRADISCA\039d155f431f15170ffa4de1f25e7f2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760640" cy="3881065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92088"/>
          </a:xfrm>
        </p:spPr>
        <p:txBody>
          <a:bodyPr>
            <a:no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L’Ensemble « Les Soli d’Air » :</a:t>
            </a:r>
            <a:r>
              <a:rPr lang="fr-FR" sz="2000" dirty="0" smtClean="0">
                <a:solidFill>
                  <a:srgbClr val="002060"/>
                </a:solidFill>
              </a:rPr>
              <a:t/>
            </a:r>
            <a:br>
              <a:rPr lang="fr-FR" sz="2000" dirty="0" smtClean="0">
                <a:solidFill>
                  <a:srgbClr val="002060"/>
                </a:solidFill>
              </a:rPr>
            </a:b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5445224"/>
            <a:ext cx="576064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Organiser des concerts avec de petits ensembles qui véhiculent de grands messages…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200800" cy="114300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Récital : flûte et piano avec Georges Nikolaïdis et Jean-Pierre </a:t>
            </a:r>
            <a:r>
              <a:rPr lang="fr-FR" sz="3600" dirty="0" err="1" smtClean="0">
                <a:solidFill>
                  <a:schemeClr val="accent1">
                    <a:lumMod val="50000"/>
                  </a:schemeClr>
                </a:solidFill>
              </a:rPr>
              <a:t>Dussert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* </a:t>
            </a: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LINEA CONSEIL\Dropbox (ALINEA CONSEIL)\16- COMMUNICATION CG\GRADISCA\_DSC3453-3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6100390" cy="4066926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520" y="2420888"/>
            <a:ext cx="19442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* P</a:t>
            </a:r>
            <a:r>
              <a:rPr lang="fr-FR" sz="1600" dirty="0" smtClean="0">
                <a:solidFill>
                  <a:srgbClr val="002060"/>
                </a:solidFill>
              </a:rPr>
              <a:t>ianiste </a:t>
            </a:r>
            <a:r>
              <a:rPr lang="fr-FR" sz="1600" dirty="0">
                <a:solidFill>
                  <a:srgbClr val="002060"/>
                </a:solidFill>
              </a:rPr>
              <a:t>souffrant de </a:t>
            </a:r>
            <a:r>
              <a:rPr lang="fr-FR" sz="1600" dirty="0" smtClean="0">
                <a:solidFill>
                  <a:srgbClr val="002060"/>
                </a:solidFill>
              </a:rPr>
              <a:t>dix </a:t>
            </a:r>
            <a:r>
              <a:rPr lang="fr-FR" sz="1600" dirty="0">
                <a:solidFill>
                  <a:srgbClr val="002060"/>
                </a:solidFill>
              </a:rPr>
              <a:t>pathologies et </a:t>
            </a:r>
            <a:r>
              <a:rPr lang="fr-FR" sz="1600" dirty="0" smtClean="0">
                <a:solidFill>
                  <a:srgbClr val="002060"/>
                </a:solidFill>
              </a:rPr>
              <a:t>handicaps, pendant </a:t>
            </a:r>
            <a:r>
              <a:rPr lang="fr-FR" sz="1600" dirty="0">
                <a:solidFill>
                  <a:srgbClr val="002060"/>
                </a:solidFill>
              </a:rPr>
              <a:t>26 ans en internat (hôpitaux et cliniques psychiatriques) </a:t>
            </a:r>
            <a:r>
              <a:rPr lang="fr-FR" sz="1600" dirty="0" smtClean="0">
                <a:solidFill>
                  <a:srgbClr val="002060"/>
                </a:solidFill>
              </a:rPr>
              <a:t>après 18 </a:t>
            </a:r>
            <a:r>
              <a:rPr lang="fr-FR" sz="1600" dirty="0">
                <a:solidFill>
                  <a:srgbClr val="002060"/>
                </a:solidFill>
              </a:rPr>
              <a:t>mois d’un « plan d’actions GRADISCA » il a retrouvé « sa </a:t>
            </a:r>
            <a:r>
              <a:rPr lang="fr-FR" sz="1600" dirty="0" smtClean="0">
                <a:solidFill>
                  <a:srgbClr val="002060"/>
                </a:solidFill>
              </a:rPr>
              <a:t>liberté » et quitté l’institution </a:t>
            </a:r>
            <a:r>
              <a:rPr lang="fr-FR" dirty="0" smtClean="0">
                <a:solidFill>
                  <a:srgbClr val="002060"/>
                </a:solidFill>
              </a:rPr>
              <a:t>…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737209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Exposition de peinture*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>
                <a:solidFill>
                  <a:srgbClr val="002060"/>
                </a:solidFill>
              </a:rPr>
              <a:t>Fanny Bourgeois, artiste peintre de la bouche, femme engagée professionnellement et socialement. Mère d’une jeune fille qui vient d’entrer au …CP !!!</a:t>
            </a:r>
            <a:endParaRPr lang="fr-FR" sz="27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ALINEA CONSEIL\Dropbox (ALINEA CONSEIL)\16- COMMUNICATION CG\GRADISCA\0706bea44f73ea9200c077ea8a81966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048000" cy="2033016"/>
          </a:xfrm>
          <a:prstGeom prst="rect">
            <a:avLst/>
          </a:prstGeom>
          <a:noFill/>
        </p:spPr>
      </p:pic>
      <p:pic>
        <p:nvPicPr>
          <p:cNvPr id="2051" name="Picture 3" descr="C:\Users\ALINEA CONSEIL\Dropbox (ALINEA CONSEIL)\16- COMMUNICATION CG\GRADISCA\029fb837cd818f4da531d7cef00df9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670300"/>
            <a:ext cx="2606675" cy="3187700"/>
          </a:xfrm>
          <a:prstGeom prst="rect">
            <a:avLst/>
          </a:prstGeom>
          <a:noFill/>
        </p:spPr>
      </p:pic>
      <p:pic>
        <p:nvPicPr>
          <p:cNvPr id="2052" name="Picture 4" descr="C:\Users\ALINEA CONSEIL\Dropbox (ALINEA CONSEIL)\16- COMMUNICATION CG\GRADISCA\54e39897f2d1ff0d42b2c8d50820b7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72816"/>
            <a:ext cx="4572000" cy="304800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99530" y="4509120"/>
            <a:ext cx="2040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Notre recommandation*l’atelier …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peinture et/ou calligraphie, mises en situation)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Il était une fois… pas comme les autres…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5085184"/>
            <a:ext cx="763284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Estelle Aubriot et </a:t>
            </a:r>
            <a:r>
              <a:rPr lang="fr-FR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Levent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Beskardes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  nous font voyager au travers  de contes bilingues (français et Langue </a:t>
            </a:r>
            <a:r>
              <a:rPr lang="fr-FR" sz="24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des Signes Française) </a:t>
            </a:r>
            <a:r>
              <a:rPr lang="fr-FR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interactifs</a:t>
            </a:r>
            <a:endParaRPr lang="fr-F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97795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ALINEA CONSEIL\Dropbox (ALINEA CONSEIL)\16- COMMUNICATION CG\GRADISCA\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4152900" cy="232410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Spectacle « </a:t>
            </a:r>
            <a:r>
              <a:rPr lang="fr-FR" dirty="0" err="1" smtClean="0">
                <a:solidFill>
                  <a:srgbClr val="002060"/>
                </a:solidFill>
              </a:rPr>
              <a:t>handidanse</a:t>
            </a:r>
            <a:r>
              <a:rPr lang="fr-FR" dirty="0" smtClean="0">
                <a:solidFill>
                  <a:srgbClr val="002060"/>
                </a:solidFill>
              </a:rPr>
              <a:t> » : </a:t>
            </a:r>
            <a:r>
              <a:rPr lang="fr-FR" sz="3600" dirty="0" smtClean="0">
                <a:solidFill>
                  <a:srgbClr val="002060"/>
                </a:solidFill>
              </a:rPr>
              <a:t>avec Isabelle </a:t>
            </a:r>
            <a:r>
              <a:rPr lang="fr-FR" sz="3600" dirty="0" err="1" smtClean="0">
                <a:solidFill>
                  <a:srgbClr val="002060"/>
                </a:solidFill>
              </a:rPr>
              <a:t>Brunaud</a:t>
            </a:r>
            <a:r>
              <a:rPr lang="fr-FR" sz="3600" dirty="0" smtClean="0">
                <a:solidFill>
                  <a:srgbClr val="002060"/>
                </a:solidFill>
              </a:rPr>
              <a:t> et </a:t>
            </a:r>
            <a:r>
              <a:rPr lang="fr-FR" sz="3600" dirty="0">
                <a:solidFill>
                  <a:srgbClr val="002060"/>
                </a:solidFill>
              </a:rPr>
              <a:t>s</a:t>
            </a:r>
            <a:r>
              <a:rPr lang="fr-FR" sz="3600" dirty="0" smtClean="0">
                <a:solidFill>
                  <a:srgbClr val="002060"/>
                </a:solidFill>
              </a:rPr>
              <a:t>a troupe « Danse avec les roues ».</a:t>
            </a:r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LINEA CONSEIL\Dropbox (ALINEA CONSEIL)\16- COMMUNICATION CG\GRADISCA\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815" y="2780928"/>
            <a:ext cx="3168548" cy="3125341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0E748-2EF5-4329-A0F4-ABB5F8F7BA9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Gradisca 2016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0888"/>
            <a:ext cx="302729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2438400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586</TotalTime>
  <Words>231</Words>
  <Application>Microsoft Office PowerPoint</Application>
  <PresentationFormat>Affichage à l'écran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Débit</vt:lpstr>
      <vt:lpstr>Diapositive 1</vt:lpstr>
      <vt:lpstr>Qui sommes nous ? </vt:lpstr>
      <vt:lpstr>    Nos valeurs &amp; notre engagement </vt:lpstr>
      <vt:lpstr>  Nos messages :</vt:lpstr>
      <vt:lpstr>  L’Ensemble « Les Soli d’Air » : </vt:lpstr>
      <vt:lpstr>Récital : flûte et piano avec Georges Nikolaïdis et Jean-Pierre Dussert* </vt:lpstr>
      <vt:lpstr>          Exposition de peinture* :  Fanny Bourgeois, artiste peintre de la bouche, femme engagée professionnellement et socialement. Mère d’une jeune fille qui vient d’entrer au …CP !!!</vt:lpstr>
      <vt:lpstr>Il était une fois… pas comme les autres…</vt:lpstr>
      <vt:lpstr>Spectacle « handidanse » : avec Isabelle Brunaud et sa troupe « Danse avec les roues ».</vt:lpstr>
      <vt:lpstr>Exposition de figurines… en farine de maïs par Liliane Gueit</vt:lpstr>
      <vt:lpstr>                    Témoignage de l’écrivain Christophe Corbet * </vt:lpstr>
      <vt:lpstr>Exposition de photos « HANDICAP »  de Pierre Esteffe </vt:lpstr>
      <vt:lpstr>  Nos références &amp; Partenaires :</vt:lpstr>
      <vt:lpstr>Nous contacter 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Gradisca « un collectif d’artistes valides et différemment valides »…</dc:title>
  <dc:creator>Chantal Gérard</dc:creator>
  <cp:lastModifiedBy>Stéphane</cp:lastModifiedBy>
  <cp:revision>68</cp:revision>
  <dcterms:created xsi:type="dcterms:W3CDTF">2016-09-07T14:57:35Z</dcterms:created>
  <dcterms:modified xsi:type="dcterms:W3CDTF">2016-11-11T10:15:11Z</dcterms:modified>
</cp:coreProperties>
</file>